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5" r:id="rId4"/>
    <p:sldId id="286" r:id="rId5"/>
    <p:sldId id="287" r:id="rId6"/>
    <p:sldId id="285" r:id="rId7"/>
    <p:sldId id="276" r:id="rId8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2"/>
    <a:srgbClr val="531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69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4">
                <a:lumMod val="80000"/>
                <a:lumOff val="20000"/>
              </a:schemeClr>
            </a:gs>
            <a:gs pos="75000">
              <a:schemeClr val="bg2">
                <a:lumMod val="20000"/>
                <a:lumOff val="80000"/>
              </a:schemeClr>
            </a:gs>
            <a:gs pos="84000">
              <a:srgbClr val="5318E8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9B383E-AB8F-491F-A140-24D66392EB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752533-23FA-4C65-B42F-BDF5414A22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81" y="2902056"/>
            <a:ext cx="3263044" cy="1226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051" y="116632"/>
            <a:ext cx="8587429" cy="1368152"/>
          </a:xfrm>
        </p:spPr>
        <p:txBody>
          <a:bodyPr>
            <a:normAutofit/>
          </a:bodyPr>
          <a:lstStyle/>
          <a:p>
            <a:r>
              <a:rPr lang="ru-RU" sz="2800" dirty="0"/>
              <a:t>Преобразователи Давления </a:t>
            </a:r>
            <a:r>
              <a:rPr lang="ru-RU" sz="2800" dirty="0" err="1"/>
              <a:t>СКВАЖиННЫЕ</a:t>
            </a:r>
            <a:r>
              <a:rPr lang="ru-RU" sz="2800" dirty="0"/>
              <a:t> </a:t>
            </a:r>
            <a:r>
              <a:rPr lang="ru-RU" sz="4400" dirty="0"/>
              <a:t>ПДС</a:t>
            </a:r>
            <a:r>
              <a:rPr lang="ru-RU" sz="2800" dirty="0"/>
              <a:t> с кварцевым чувствительным элементом</a:t>
            </a:r>
            <a:endParaRPr lang="ru-RU" sz="44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105862" y="6204250"/>
            <a:ext cx="2016224" cy="561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Презентация продукта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1026" name="Picture 2" descr="logo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862" y="4990499"/>
            <a:ext cx="338601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Доступный калибровочный диапазон до 140 МПа по давлению и до 180</a:t>
            </a:r>
            <a:r>
              <a:rPr lang="en-US" sz="1400" baseline="30000" dirty="0" err="1">
                <a:solidFill>
                  <a:srgbClr val="FFFF00"/>
                </a:solidFill>
              </a:rPr>
              <a:t>o</a:t>
            </a:r>
            <a:r>
              <a:rPr lang="en-US" sz="1400" dirty="0" err="1">
                <a:solidFill>
                  <a:srgbClr val="FFFF00"/>
                </a:solidFill>
              </a:rPr>
              <a:t>C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srgbClr val="FFFF00"/>
                </a:solidFill>
              </a:rPr>
              <a:t>по температуре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63939" y="1347123"/>
            <a:ext cx="241459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Уплотнение «металл-металл» или кольца резиновые </a:t>
            </a:r>
            <a:r>
              <a:rPr lang="en-US" sz="1400" dirty="0">
                <a:solidFill>
                  <a:srgbClr val="FFFF00"/>
                </a:solidFill>
              </a:rPr>
              <a:t>FKM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84168" y="1340768"/>
            <a:ext cx="28285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Защита чувствительного элемента: маслонаполненный </a:t>
            </a:r>
            <a:r>
              <a:rPr lang="ru-RU" sz="1400" dirty="0" err="1">
                <a:solidFill>
                  <a:srgbClr val="FFFF00"/>
                </a:solidFill>
              </a:rPr>
              <a:t>сильфонный</a:t>
            </a:r>
            <a:r>
              <a:rPr lang="ru-RU" sz="1400" dirty="0">
                <a:solidFill>
                  <a:srgbClr val="FFFF00"/>
                </a:solidFill>
              </a:rPr>
              <a:t> разделитель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63887" y="4993261"/>
            <a:ext cx="248194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Выходной сигнал: частотный или цифровой (интерфейсы </a:t>
            </a:r>
            <a:r>
              <a:rPr lang="en-US" sz="1400" dirty="0">
                <a:solidFill>
                  <a:srgbClr val="FFFF00"/>
                </a:solidFill>
              </a:rPr>
              <a:t>RS485, UART, I2C)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0423" y="1340768"/>
            <a:ext cx="314543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Материал, контактирующий с измеряемой средой: сплавы </a:t>
            </a:r>
            <a:r>
              <a:rPr lang="ru-RU" sz="1400" dirty="0" err="1">
                <a:solidFill>
                  <a:srgbClr val="FFFF00"/>
                </a:solidFill>
              </a:rPr>
              <a:t>Inconel</a:t>
            </a:r>
            <a:r>
              <a:rPr lang="ru-RU" sz="1400" dirty="0">
                <a:solidFill>
                  <a:srgbClr val="FFFF00"/>
                </a:solidFill>
              </a:rPr>
              <a:t> 625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srgbClr val="FFFF00"/>
                </a:solidFill>
              </a:rPr>
              <a:t>и </a:t>
            </a:r>
            <a:r>
              <a:rPr lang="ru-RU" sz="1400" dirty="0" err="1">
                <a:solidFill>
                  <a:srgbClr val="FFFF00"/>
                </a:solidFill>
              </a:rPr>
              <a:t>Inconel</a:t>
            </a:r>
            <a:r>
              <a:rPr lang="ru-RU" sz="1400" dirty="0">
                <a:solidFill>
                  <a:srgbClr val="FFFF00"/>
                </a:solidFill>
              </a:rPr>
              <a:t> 718 или сталь 12Х18Н10Т.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64625" y="2440146"/>
            <a:ext cx="315724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Запатентованные конструкторские решения, улучшающие переходные характеристики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862" y="2347191"/>
            <a:ext cx="26928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Основная приведенная погрешность измерения давления </a:t>
            </a:r>
            <a:r>
              <a:rPr lang="ru-RU" sz="1400" u="sng" dirty="0">
                <a:solidFill>
                  <a:srgbClr val="FFFF00"/>
                </a:solidFill>
              </a:rPr>
              <a:t>+</a:t>
            </a:r>
            <a:r>
              <a:rPr lang="ru-RU" sz="1400" dirty="0">
                <a:solidFill>
                  <a:srgbClr val="FFFF00"/>
                </a:solidFill>
              </a:rPr>
              <a:t>0,025%ВПИ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84068" y="4971330"/>
            <a:ext cx="26928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Дрейф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srgbClr val="FFFF00"/>
                </a:solidFill>
              </a:rPr>
              <a:t>по давлению не более 20 кПа в год для преобразователей на 60 МПа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0423" y="3359354"/>
            <a:ext cx="230589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Абсолютная погрешность измерения температуры </a:t>
            </a:r>
            <a:r>
              <a:rPr lang="ru-RU" sz="1400" u="sng" dirty="0">
                <a:solidFill>
                  <a:srgbClr val="FFFF00"/>
                </a:solidFill>
              </a:rPr>
              <a:t>+</a:t>
            </a:r>
            <a:r>
              <a:rPr lang="ru-RU" sz="1400" dirty="0">
                <a:solidFill>
                  <a:srgbClr val="FFFF00"/>
                </a:solidFill>
              </a:rPr>
              <a:t>0,1</a:t>
            </a:r>
            <a:r>
              <a:rPr lang="en-US" sz="1400" baseline="30000" dirty="0" err="1">
                <a:solidFill>
                  <a:srgbClr val="FFFF00"/>
                </a:solidFill>
              </a:rPr>
              <a:t>o</a:t>
            </a:r>
            <a:r>
              <a:rPr lang="en-US" sz="1400" dirty="0" err="1">
                <a:solidFill>
                  <a:srgbClr val="FFFF00"/>
                </a:solidFill>
              </a:rPr>
              <a:t>C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3500351"/>
            <a:ext cx="3250351" cy="1346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Дрейф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srgbClr val="FFFF00"/>
                </a:solidFill>
              </a:rPr>
              <a:t>по температуре не более 0,1</a:t>
            </a:r>
            <a:r>
              <a:rPr lang="en-US" sz="1400" baseline="30000" dirty="0" err="1">
                <a:solidFill>
                  <a:srgbClr val="FFFF00"/>
                </a:solidFill>
              </a:rPr>
              <a:t>o</a:t>
            </a:r>
            <a:r>
              <a:rPr lang="en-US" sz="1400" dirty="0" err="1">
                <a:solidFill>
                  <a:srgbClr val="FFFF00"/>
                </a:solidFill>
              </a:rPr>
              <a:t>C</a:t>
            </a:r>
            <a:r>
              <a:rPr lang="ru-RU" sz="1400" dirty="0">
                <a:solidFill>
                  <a:srgbClr val="FFFF00"/>
                </a:solidFill>
              </a:rPr>
              <a:t> в год для преобразователей с верхним пределом измерения температуры не более 150</a:t>
            </a:r>
            <a:r>
              <a:rPr lang="en-US" sz="1400" baseline="30000" dirty="0" err="1">
                <a:solidFill>
                  <a:srgbClr val="FFFF00"/>
                </a:solidFill>
              </a:rPr>
              <a:t>o</a:t>
            </a:r>
            <a:r>
              <a:rPr lang="en-US" sz="1400" dirty="0" err="1">
                <a:solidFill>
                  <a:srgbClr val="FFFF00"/>
                </a:solidFill>
              </a:rPr>
              <a:t>C</a:t>
            </a:r>
            <a:endParaRPr lang="ru-RU" sz="1400" dirty="0">
              <a:solidFill>
                <a:srgbClr val="FFFF00"/>
              </a:solidFill>
            </a:endParaRPr>
          </a:p>
          <a:p>
            <a:pPr algn="ctr"/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5862" y="4413960"/>
            <a:ext cx="2305898" cy="50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Сертификат средства 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292374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5" b="88539" l="35245" r="6425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94" t="8001" r="35395" b="11151"/>
          <a:stretch/>
        </p:blipFill>
        <p:spPr>
          <a:xfrm rot="5400000">
            <a:off x="3971615" y="-2438052"/>
            <a:ext cx="1183212" cy="911073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Преобразователь ПДС (модель 50)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15" name="Picture 2" descr="logo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Лента лицом вверх 9"/>
          <p:cNvSpPr/>
          <p:nvPr/>
        </p:nvSpPr>
        <p:spPr>
          <a:xfrm>
            <a:off x="105862" y="6204250"/>
            <a:ext cx="2016224" cy="561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Презентация продукта</a:t>
            </a:r>
          </a:p>
        </p:txBody>
      </p:sp>
      <p:sp>
        <p:nvSpPr>
          <p:cNvPr id="2" name="Выноска 2 (без границы) 1"/>
          <p:cNvSpPr/>
          <p:nvPr/>
        </p:nvSpPr>
        <p:spPr>
          <a:xfrm>
            <a:off x="1692000" y="620688"/>
            <a:ext cx="1655864" cy="864096"/>
          </a:xfrm>
          <a:prstGeom prst="callout2">
            <a:avLst>
              <a:gd name="adj1" fmla="val 44324"/>
              <a:gd name="adj2" fmla="val 327"/>
              <a:gd name="adj3" fmla="val 44324"/>
              <a:gd name="adj4" fmla="val -17440"/>
              <a:gd name="adj5" fmla="val 132782"/>
              <a:gd name="adj6" fmla="val -46280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Маслонаполненный </a:t>
            </a:r>
            <a:r>
              <a:rPr lang="ru-RU" sz="1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сильфонный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разделитель</a:t>
            </a:r>
          </a:p>
        </p:txBody>
      </p:sp>
      <p:sp>
        <p:nvSpPr>
          <p:cNvPr id="12" name="Выноска 2 (без границы) 11"/>
          <p:cNvSpPr/>
          <p:nvPr/>
        </p:nvSpPr>
        <p:spPr>
          <a:xfrm>
            <a:off x="3937015" y="620688"/>
            <a:ext cx="1193765" cy="864096"/>
          </a:xfrm>
          <a:prstGeom prst="callout2">
            <a:avLst>
              <a:gd name="adj1" fmla="val 44324"/>
              <a:gd name="adj2" fmla="val 327"/>
              <a:gd name="adj3" fmla="val 44324"/>
              <a:gd name="adj4" fmla="val -17440"/>
              <a:gd name="adj5" fmla="val 114492"/>
              <a:gd name="adj6" fmla="val -51008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Кольца резиновые </a:t>
            </a:r>
            <a:r>
              <a:rPr lang="en-US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FKM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6" name="Выноска 2 (без границы) 15"/>
          <p:cNvSpPr/>
          <p:nvPr/>
        </p:nvSpPr>
        <p:spPr>
          <a:xfrm>
            <a:off x="3940835" y="2792409"/>
            <a:ext cx="1512168" cy="864096"/>
          </a:xfrm>
          <a:prstGeom prst="callout2">
            <a:avLst>
              <a:gd name="adj1" fmla="val 44324"/>
              <a:gd name="adj2" fmla="val 327"/>
              <a:gd name="adj3" fmla="val 44324"/>
              <a:gd name="adj4" fmla="val -17440"/>
              <a:gd name="adj5" fmla="val -55933"/>
              <a:gd name="adj6" fmla="val -51990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Кварцевый чувствительный элемент температуры РКТВ206</a:t>
            </a:r>
          </a:p>
        </p:txBody>
      </p:sp>
      <p:sp>
        <p:nvSpPr>
          <p:cNvPr id="17" name="Выноска 2 (без границы) 16"/>
          <p:cNvSpPr/>
          <p:nvPr/>
        </p:nvSpPr>
        <p:spPr>
          <a:xfrm>
            <a:off x="6372200" y="2772936"/>
            <a:ext cx="936104" cy="864096"/>
          </a:xfrm>
          <a:prstGeom prst="callout2">
            <a:avLst>
              <a:gd name="adj1" fmla="val 44324"/>
              <a:gd name="adj2" fmla="val 327"/>
              <a:gd name="adj3" fmla="val 44324"/>
              <a:gd name="adj4" fmla="val -17440"/>
              <a:gd name="adj5" fmla="val -89444"/>
              <a:gd name="adj6" fmla="val -68968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Электронные платы</a:t>
            </a:r>
          </a:p>
        </p:txBody>
      </p:sp>
      <p:sp>
        <p:nvSpPr>
          <p:cNvPr id="18" name="Выноска 2 (без границы) 17"/>
          <p:cNvSpPr/>
          <p:nvPr/>
        </p:nvSpPr>
        <p:spPr>
          <a:xfrm>
            <a:off x="5512716" y="620688"/>
            <a:ext cx="1363540" cy="864096"/>
          </a:xfrm>
          <a:prstGeom prst="callout2">
            <a:avLst>
              <a:gd name="adj1" fmla="val 44324"/>
              <a:gd name="adj2" fmla="val 327"/>
              <a:gd name="adj3" fmla="val 44324"/>
              <a:gd name="adj4" fmla="val -17440"/>
              <a:gd name="adj5" fmla="val 149537"/>
              <a:gd name="adj6" fmla="val -79810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Опорный кварцевый резонатор РКОВ206</a:t>
            </a:r>
          </a:p>
        </p:txBody>
      </p:sp>
      <p:sp>
        <p:nvSpPr>
          <p:cNvPr id="19" name="Выноска 2 (без границы) 18"/>
          <p:cNvSpPr/>
          <p:nvPr/>
        </p:nvSpPr>
        <p:spPr>
          <a:xfrm>
            <a:off x="7308304" y="2819792"/>
            <a:ext cx="1320674" cy="864096"/>
          </a:xfrm>
          <a:prstGeom prst="callout2">
            <a:avLst>
              <a:gd name="adj1" fmla="val 46971"/>
              <a:gd name="adj2" fmla="val 87369"/>
              <a:gd name="adj3" fmla="val 48733"/>
              <a:gd name="adj4" fmla="val 110031"/>
              <a:gd name="adj5" fmla="val -74452"/>
              <a:gd name="adj6" fmla="val 100154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Разъем для электрического подключения</a:t>
            </a:r>
          </a:p>
        </p:txBody>
      </p:sp>
      <p:sp>
        <p:nvSpPr>
          <p:cNvPr id="21" name="Выноска 2 (без границы) 20"/>
          <p:cNvSpPr/>
          <p:nvPr/>
        </p:nvSpPr>
        <p:spPr>
          <a:xfrm>
            <a:off x="1657740" y="2831553"/>
            <a:ext cx="1512168" cy="864096"/>
          </a:xfrm>
          <a:prstGeom prst="callout2">
            <a:avLst>
              <a:gd name="adj1" fmla="val 44324"/>
              <a:gd name="adj2" fmla="val 327"/>
              <a:gd name="adj3" fmla="val 44324"/>
              <a:gd name="adj4" fmla="val -17440"/>
              <a:gd name="adj5" fmla="val -90161"/>
              <a:gd name="adj6" fmla="val 9469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Кварцевый чувствительный элемент давления РКМА-</a:t>
            </a:r>
            <a:r>
              <a:rPr lang="en-US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-ОС-21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37032"/>
            <a:ext cx="2894089" cy="231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8057" y="3481870"/>
            <a:ext cx="2873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Генератор биения частот. Блок-схема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28276"/>
            <a:ext cx="4032448" cy="2548236"/>
          </a:xfrm>
          <a:prstGeom prst="rect">
            <a:avLst/>
          </a:prstGeom>
        </p:spPr>
      </p:pic>
      <p:sp>
        <p:nvSpPr>
          <p:cNvPr id="11" name="Выгнутая вправо стрелка 10"/>
          <p:cNvSpPr/>
          <p:nvPr/>
        </p:nvSpPr>
        <p:spPr>
          <a:xfrm rot="1514358">
            <a:off x="2743850" y="360429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57826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70C0"/>
                </a:solidFill>
              </a:rPr>
              <a:t>РКТВ206 – высокотемпературный термочувствительный кварцевый резонатор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7334" y="452787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70C0"/>
                </a:solidFill>
              </a:rPr>
              <a:t>РКОВ206 – высокотемпературный опорный кварцевый резонатор</a:t>
            </a:r>
          </a:p>
        </p:txBody>
      </p:sp>
    </p:spTree>
    <p:extLst>
      <p:ext uri="{BB962C8B-B14F-4D97-AF65-F5344CB8AC3E}">
        <p14:creationId xmlns:p14="http://schemas.microsoft.com/office/powerpoint/2010/main" val="338263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1" y="4141326"/>
            <a:ext cx="8748464" cy="2095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4918" y="0"/>
            <a:ext cx="8856984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модели преобразователей ПДС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14" name="Picture 2" descr="logo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Лента лицом вверх 9"/>
          <p:cNvSpPr/>
          <p:nvPr/>
        </p:nvSpPr>
        <p:spPr>
          <a:xfrm>
            <a:off x="105862" y="6204250"/>
            <a:ext cx="2016224" cy="561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Презентация продукта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1" y="2158429"/>
            <a:ext cx="8748464" cy="200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1" y="476672"/>
            <a:ext cx="8748464" cy="17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318" y="-16924"/>
            <a:ext cx="8701861" cy="925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Динамика.</a:t>
            </a:r>
            <a:b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Сравнительные характеристики с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Qartzdyne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14" name="Picture 2" descr="logo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91" y="900009"/>
            <a:ext cx="886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Реакция на процесс монотонного возрастания температуры жидкого теплоносителя с различной средней скоростью (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/</a:t>
            </a:r>
            <a:r>
              <a:rPr lang="ru-RU" sz="1600" dirty="0"/>
              <a:t>мин) при атмосферном давлении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105862" y="6204250"/>
            <a:ext cx="2016224" cy="561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Презентация продукта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282" y="1496397"/>
            <a:ext cx="4034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Преобразователи МС32 производства СКТБ ЭлПА (кремнийорганическая жидкость ПМС-10) </a:t>
            </a:r>
            <a:r>
              <a:rPr lang="ru-RU" sz="1400" dirty="0">
                <a:solidFill>
                  <a:srgbClr val="221712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8391" y="1505586"/>
            <a:ext cx="403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Датчики производства </a:t>
            </a:r>
            <a:r>
              <a:rPr lang="en-US" sz="1200" dirty="0" err="1">
                <a:solidFill>
                  <a:srgbClr val="221712"/>
                </a:solidFill>
              </a:rPr>
              <a:t>Qartzdyne</a:t>
            </a:r>
            <a:r>
              <a:rPr lang="ru-RU" sz="1200" dirty="0">
                <a:solidFill>
                  <a:srgbClr val="221712"/>
                </a:solidFill>
              </a:rPr>
              <a:t> </a:t>
            </a:r>
          </a:p>
          <a:p>
            <a:pPr algn="ctr"/>
            <a:r>
              <a:rPr lang="ru-RU" sz="1200" dirty="0">
                <a:solidFill>
                  <a:srgbClr val="221712"/>
                </a:solidFill>
              </a:rPr>
              <a:t>(теплопроводность теплоносителя неизвестна)</a:t>
            </a:r>
            <a:endParaRPr lang="ru-RU" sz="1400" dirty="0">
              <a:solidFill>
                <a:srgbClr val="221712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010810" cy="2071457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6201"/>
            <a:ext cx="4010810" cy="2052860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2105" t="2688" r="3843" b="2980"/>
          <a:stretch/>
        </p:blipFill>
        <p:spPr bwMode="auto">
          <a:xfrm>
            <a:off x="4864491" y="1980971"/>
            <a:ext cx="4027989" cy="2087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 rot="19486537">
            <a:off x="2438915" y="268170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Средняя скорость 5</a:t>
            </a:r>
            <a:r>
              <a:rPr lang="en-US" sz="1200" baseline="30000" dirty="0" err="1">
                <a:solidFill>
                  <a:srgbClr val="221712"/>
                </a:solidFill>
              </a:rPr>
              <a:t>o</a:t>
            </a:r>
            <a:r>
              <a:rPr lang="en-US" sz="1200" dirty="0" err="1">
                <a:solidFill>
                  <a:srgbClr val="221712"/>
                </a:solidFill>
              </a:rPr>
              <a:t>C</a:t>
            </a:r>
            <a:r>
              <a:rPr lang="en-US" sz="1200" dirty="0">
                <a:solidFill>
                  <a:srgbClr val="221712"/>
                </a:solidFill>
              </a:rPr>
              <a:t>/</a:t>
            </a:r>
            <a:r>
              <a:rPr lang="ru-RU" sz="1200" dirty="0">
                <a:solidFill>
                  <a:srgbClr val="221712"/>
                </a:solidFill>
              </a:rPr>
              <a:t>мин</a:t>
            </a:r>
            <a:endParaRPr lang="ru-RU" sz="1400" dirty="0">
              <a:solidFill>
                <a:srgbClr val="22171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486537">
            <a:off x="2703088" y="43335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Средняя скорость 0,5</a:t>
            </a:r>
            <a:r>
              <a:rPr lang="en-US" sz="1200" baseline="30000" dirty="0" err="1">
                <a:solidFill>
                  <a:srgbClr val="221712"/>
                </a:solidFill>
              </a:rPr>
              <a:t>o</a:t>
            </a:r>
            <a:r>
              <a:rPr lang="en-US" sz="1200" dirty="0" err="1">
                <a:solidFill>
                  <a:srgbClr val="221712"/>
                </a:solidFill>
              </a:rPr>
              <a:t>C</a:t>
            </a:r>
            <a:r>
              <a:rPr lang="en-US" sz="1200" dirty="0">
                <a:solidFill>
                  <a:srgbClr val="221712"/>
                </a:solidFill>
              </a:rPr>
              <a:t>/</a:t>
            </a:r>
            <a:r>
              <a:rPr lang="ru-RU" sz="1200" dirty="0">
                <a:solidFill>
                  <a:srgbClr val="221712"/>
                </a:solidFill>
              </a:rPr>
              <a:t>мин</a:t>
            </a:r>
            <a:endParaRPr lang="ru-RU" sz="1400" dirty="0">
              <a:solidFill>
                <a:srgbClr val="22171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486537">
            <a:off x="7126026" y="329935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Средняя скорость 0,8</a:t>
            </a:r>
            <a:r>
              <a:rPr lang="en-US" sz="1200" baseline="30000" dirty="0" err="1">
                <a:solidFill>
                  <a:srgbClr val="221712"/>
                </a:solidFill>
              </a:rPr>
              <a:t>o</a:t>
            </a:r>
            <a:r>
              <a:rPr lang="en-US" sz="1200" dirty="0" err="1">
                <a:solidFill>
                  <a:srgbClr val="221712"/>
                </a:solidFill>
              </a:rPr>
              <a:t>C</a:t>
            </a:r>
            <a:r>
              <a:rPr lang="en-US" sz="1200" dirty="0">
                <a:solidFill>
                  <a:srgbClr val="221712"/>
                </a:solidFill>
              </a:rPr>
              <a:t>/</a:t>
            </a:r>
            <a:r>
              <a:rPr lang="ru-RU" sz="1200" dirty="0">
                <a:solidFill>
                  <a:srgbClr val="221712"/>
                </a:solidFill>
              </a:rPr>
              <a:t>мин</a:t>
            </a:r>
            <a:endParaRPr lang="ru-RU" sz="1400" dirty="0">
              <a:solidFill>
                <a:srgbClr val="22171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1706" y="4662052"/>
            <a:ext cx="403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rgbClr val="221712"/>
                </a:solidFill>
              </a:rPr>
              <a:t>Здесь и далее графики с характеристиками датчиков </a:t>
            </a:r>
            <a:r>
              <a:rPr lang="en-US" sz="1200" i="1" dirty="0" err="1">
                <a:solidFill>
                  <a:srgbClr val="221712"/>
                </a:solidFill>
              </a:rPr>
              <a:t>Quartzdyne</a:t>
            </a:r>
            <a:r>
              <a:rPr lang="ru-RU" sz="1200" i="1" dirty="0">
                <a:solidFill>
                  <a:srgbClr val="221712"/>
                </a:solidFill>
              </a:rPr>
              <a:t> взяты с официального сайта фирмы </a:t>
            </a:r>
            <a:r>
              <a:rPr lang="en-US" sz="1200" i="1" dirty="0" err="1">
                <a:solidFill>
                  <a:srgbClr val="221712"/>
                </a:solidFill>
              </a:rPr>
              <a:t>Quartzdyne</a:t>
            </a:r>
            <a:r>
              <a:rPr lang="en-US" sz="1200" i="1" dirty="0">
                <a:solidFill>
                  <a:srgbClr val="221712"/>
                </a:solidFill>
              </a:rPr>
              <a:t> (</a:t>
            </a:r>
            <a:r>
              <a:rPr lang="ru-RU" sz="1200" i="1" dirty="0">
                <a:solidFill>
                  <a:srgbClr val="221712"/>
                </a:solidFill>
              </a:rPr>
              <a:t>США)   </a:t>
            </a:r>
            <a:endParaRPr lang="ru-RU" sz="1400" i="1" dirty="0">
              <a:solidFill>
                <a:srgbClr val="2217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8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318" y="-16924"/>
            <a:ext cx="8701861" cy="925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Динамика.</a:t>
            </a:r>
            <a:b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Сравнительные характеристики с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Qartzdyne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14" name="Picture 2" descr="logo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91" y="900009"/>
            <a:ext cx="886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Переходный процесс в жидком теплоносителе, как реакция на изменение температуры с +25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</a:t>
            </a:r>
            <a:r>
              <a:rPr lang="ru-RU" sz="1600" dirty="0"/>
              <a:t>до +140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ru-RU" sz="1600" dirty="0"/>
              <a:t> при атмосферном давлении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1487"/>
            <a:ext cx="4034089" cy="2089973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563"/>
            <a:ext cx="4034090" cy="209413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7224" t="6979" r="5143" b="1848"/>
          <a:stretch/>
        </p:blipFill>
        <p:spPr bwMode="auto">
          <a:xfrm>
            <a:off x="4716017" y="1959404"/>
            <a:ext cx="4015268" cy="2081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2064" r="1606"/>
          <a:stretch/>
        </p:blipFill>
        <p:spPr bwMode="auto">
          <a:xfrm>
            <a:off x="4716016" y="4107645"/>
            <a:ext cx="4015268" cy="2089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Лента лицом вверх 10"/>
          <p:cNvSpPr/>
          <p:nvPr/>
        </p:nvSpPr>
        <p:spPr>
          <a:xfrm>
            <a:off x="105862" y="6204250"/>
            <a:ext cx="2016224" cy="561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Презентация продукта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96397"/>
            <a:ext cx="4034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Преобразователи МС32 производства СКТБ ЭлПА (кремнийорганическая жидкость ПМС-10) </a:t>
            </a:r>
            <a:r>
              <a:rPr lang="ru-RU" sz="1400" dirty="0">
                <a:solidFill>
                  <a:srgbClr val="221712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4375" y="1505586"/>
            <a:ext cx="403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Преобразователи производства </a:t>
            </a:r>
            <a:r>
              <a:rPr lang="en-US" sz="1200" dirty="0" err="1">
                <a:solidFill>
                  <a:srgbClr val="221712"/>
                </a:solidFill>
              </a:rPr>
              <a:t>Qartzdyne</a:t>
            </a:r>
            <a:r>
              <a:rPr lang="ru-RU" sz="1200" dirty="0">
                <a:solidFill>
                  <a:srgbClr val="221712"/>
                </a:solidFill>
              </a:rPr>
              <a:t> (теплопроводность теплоносителя неизвестна)</a:t>
            </a:r>
            <a:endParaRPr lang="ru-RU" sz="1400" dirty="0">
              <a:solidFill>
                <a:srgbClr val="2217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1" y="55084"/>
            <a:ext cx="8701861" cy="925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Динамика.</a:t>
            </a:r>
            <a:b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Сравнительные характеристики с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QartzDyne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14" name="Picture 2" descr="logo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91" y="1071811"/>
            <a:ext cx="886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Переходный процесс, как реакция на изменение давления с 5</a:t>
            </a:r>
            <a:r>
              <a:rPr lang="en-US" sz="1600" dirty="0"/>
              <a:t> </a:t>
            </a:r>
            <a:r>
              <a:rPr lang="en-US" sz="1600" dirty="0" err="1"/>
              <a:t>kpsi</a:t>
            </a:r>
            <a:r>
              <a:rPr lang="en-US" sz="1600" dirty="0"/>
              <a:t> </a:t>
            </a:r>
            <a:r>
              <a:rPr lang="ru-RU" sz="1600" dirty="0"/>
              <a:t>до атмосферного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105862" y="6204250"/>
            <a:ext cx="2016224" cy="561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Презентация продукта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041" y="1574452"/>
            <a:ext cx="403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Преобразователи МС32 производства СКТБ ЭлПА</a:t>
            </a:r>
            <a:r>
              <a:rPr lang="ru-RU" sz="1400" dirty="0">
                <a:solidFill>
                  <a:srgbClr val="221712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9293" y="1574452"/>
            <a:ext cx="4034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Преобразователи производства </a:t>
            </a:r>
            <a:r>
              <a:rPr lang="en-US" sz="1200" dirty="0" err="1">
                <a:solidFill>
                  <a:srgbClr val="221712"/>
                </a:solidFill>
              </a:rPr>
              <a:t>Qartzdyne</a:t>
            </a:r>
            <a:endParaRPr lang="ru-RU" sz="1400" dirty="0">
              <a:solidFill>
                <a:srgbClr val="221712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" y="1943131"/>
            <a:ext cx="4034089" cy="2090927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9" y="4077072"/>
            <a:ext cx="4034089" cy="2104062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5295" t="3501" r="7140" b="2497"/>
          <a:stretch/>
        </p:blipFill>
        <p:spPr bwMode="auto">
          <a:xfrm>
            <a:off x="4905285" y="1929387"/>
            <a:ext cx="4018292" cy="2104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905285" y="4122144"/>
            <a:ext cx="4026286" cy="2043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9486537">
            <a:off x="3447026" y="253396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Окружающая температура +40</a:t>
            </a:r>
            <a:r>
              <a:rPr lang="en-US" sz="1200" baseline="30000" dirty="0" err="1">
                <a:solidFill>
                  <a:srgbClr val="221712"/>
                </a:solidFill>
              </a:rPr>
              <a:t>o</a:t>
            </a:r>
            <a:r>
              <a:rPr lang="en-US" sz="1200" dirty="0" err="1">
                <a:solidFill>
                  <a:srgbClr val="221712"/>
                </a:solidFill>
              </a:rPr>
              <a:t>C</a:t>
            </a:r>
            <a:endParaRPr lang="ru-RU" sz="1400" dirty="0">
              <a:solidFill>
                <a:srgbClr val="22171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486537">
            <a:off x="3447027" y="462449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21712"/>
                </a:solidFill>
              </a:rPr>
              <a:t>Окружающая температура +115</a:t>
            </a:r>
            <a:r>
              <a:rPr lang="en-US" sz="1200" baseline="30000" dirty="0" err="1">
                <a:solidFill>
                  <a:srgbClr val="221712"/>
                </a:solidFill>
              </a:rPr>
              <a:t>o</a:t>
            </a:r>
            <a:r>
              <a:rPr lang="en-US" sz="1200" dirty="0" err="1">
                <a:solidFill>
                  <a:srgbClr val="221712"/>
                </a:solidFill>
              </a:rPr>
              <a:t>C</a:t>
            </a:r>
            <a:endParaRPr lang="ru-RU" sz="1400" dirty="0">
              <a:solidFill>
                <a:srgbClr val="2217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809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4150" y="6237312"/>
            <a:ext cx="5484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ООО «СКТБ «</a:t>
            </a:r>
            <a:r>
              <a:rPr lang="ru-RU" sz="1000" dirty="0" err="1"/>
              <a:t>ЭлПА</a:t>
            </a:r>
            <a:r>
              <a:rPr lang="ru-RU" sz="1000" dirty="0"/>
              <a:t>»</a:t>
            </a:r>
          </a:p>
          <a:p>
            <a:r>
              <a:rPr lang="ru-RU" sz="1000" dirty="0"/>
              <a:t>152613, Ярославская обл., г. Углич, Рыбинское шоссе, 20-б</a:t>
            </a:r>
            <a:r>
              <a:rPr lang="en-US" sz="1000" dirty="0"/>
              <a:t>    </a:t>
            </a:r>
            <a:r>
              <a:rPr lang="ru-RU" sz="1000" dirty="0"/>
              <a:t>тел./факс: (48532) 5-46-74</a:t>
            </a:r>
          </a:p>
          <a:p>
            <a:pPr algn="r"/>
            <a:r>
              <a:rPr lang="ru-RU" sz="1000" dirty="0"/>
              <a:t> </a:t>
            </a:r>
            <a:r>
              <a:rPr lang="en-US" sz="1000" dirty="0"/>
              <a:t>E-mail:</a:t>
            </a:r>
            <a:r>
              <a:rPr lang="ru-RU" sz="1000" dirty="0"/>
              <a:t> </a:t>
            </a:r>
            <a:r>
              <a:rPr lang="en-US" sz="1000" dirty="0"/>
              <a:t>info@sktbelpa.ru</a:t>
            </a:r>
            <a:endParaRPr lang="ru-RU" sz="1000" dirty="0"/>
          </a:p>
        </p:txBody>
      </p:sp>
      <p:pic>
        <p:nvPicPr>
          <p:cNvPr id="9" name="Picture 2" descr="logo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67" y="6266555"/>
            <a:ext cx="133161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43" y="5047098"/>
            <a:ext cx="1029116" cy="13724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9061" y="3429000"/>
            <a:ext cx="87018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Продукция ООО «СКТБ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ЭлПА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»: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Опорные резонаторы с широким диапазоном рабочих температур</a:t>
            </a:r>
          </a:p>
          <a:p>
            <a:r>
              <a:rPr lang="ru-RU" sz="1200" dirty="0">
                <a:solidFill>
                  <a:srgbClr val="0070C0"/>
                </a:solidFill>
              </a:rPr>
              <a:t>Термочувствительные резонаторы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Манометрические резонаторы</a:t>
            </a:r>
          </a:p>
          <a:p>
            <a:r>
              <a:rPr lang="ru-RU" sz="1200" dirty="0" err="1">
                <a:solidFill>
                  <a:srgbClr val="0070C0"/>
                </a:solidFill>
              </a:rPr>
              <a:t>Силочувствительные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err="1">
                <a:solidFill>
                  <a:srgbClr val="0070C0"/>
                </a:solidFill>
              </a:rPr>
              <a:t>пьезоэлементы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>
                <a:solidFill>
                  <a:srgbClr val="0070C0"/>
                </a:solidFill>
              </a:rPr>
              <a:t>Преобразователи давления и температуры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Преобразователи давления и температуры с частотным и цифровым выходными сигналами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Кристаллические элементы и пластины (шлифованные, полированные)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684514"/>
            <a:ext cx="4572000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ООО «СКТБ </a:t>
            </a:r>
            <a:r>
              <a:rPr lang="ru-RU" sz="11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ЭлПА</a:t>
            </a:r>
            <a:r>
              <a:rPr lang="ru-R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 г. Углич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0070C0"/>
                </a:solidFill>
              </a:rPr>
              <a:t>(Специальное Конструкторское Техническое Бюро Электроники, Приборостроения и Автоматизации) является полным правопреемником филиала НИИ «</a:t>
            </a:r>
            <a:r>
              <a:rPr lang="ru-RU" sz="1100" dirty="0" err="1">
                <a:solidFill>
                  <a:srgbClr val="0070C0"/>
                </a:solidFill>
              </a:rPr>
              <a:t>Часпром</a:t>
            </a:r>
            <a:r>
              <a:rPr lang="ru-RU" sz="1100" dirty="0">
                <a:solidFill>
                  <a:srgbClr val="0070C0"/>
                </a:solidFill>
              </a:rPr>
              <a:t>», который был организован в 1959 году на территории </a:t>
            </a:r>
            <a:r>
              <a:rPr lang="ru-RU" sz="1100" dirty="0" err="1">
                <a:solidFill>
                  <a:srgbClr val="0070C0"/>
                </a:solidFill>
              </a:rPr>
              <a:t>Угличского</a:t>
            </a:r>
            <a:r>
              <a:rPr lang="ru-RU" sz="1100" dirty="0">
                <a:solidFill>
                  <a:srgbClr val="0070C0"/>
                </a:solidFill>
              </a:rPr>
              <a:t> часового завода «Чайка» с целью укрепления связи прикладной науки и производства.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0070C0"/>
                </a:solidFill>
              </a:rPr>
              <a:t>Основное направление деятельности ООО «СКТБ </a:t>
            </a:r>
            <a:r>
              <a:rPr lang="ru-RU" sz="1100" dirty="0" err="1">
                <a:solidFill>
                  <a:srgbClr val="0070C0"/>
                </a:solidFill>
              </a:rPr>
              <a:t>ЭлПА</a:t>
            </a:r>
            <a:r>
              <a:rPr lang="ru-RU" sz="1100" dirty="0">
                <a:solidFill>
                  <a:srgbClr val="0070C0"/>
                </a:solidFill>
              </a:rPr>
              <a:t>» - научно-исследовательские, опытно-конструкторские работы и производство в области </a:t>
            </a:r>
            <a:r>
              <a:rPr lang="ru-RU" sz="1100" dirty="0" err="1">
                <a:solidFill>
                  <a:srgbClr val="0070C0"/>
                </a:solidFill>
              </a:rPr>
              <a:t>пьезорезонансной</a:t>
            </a:r>
            <a:r>
              <a:rPr lang="ru-RU" sz="1100" dirty="0">
                <a:solidFill>
                  <a:srgbClr val="0070C0"/>
                </a:solidFill>
              </a:rPr>
              <a:t> техники.</a:t>
            </a:r>
          </a:p>
          <a:p>
            <a:pPr>
              <a:spcBef>
                <a:spcPts val="600"/>
              </a:spcBef>
            </a:pPr>
            <a:r>
              <a:rPr lang="ru-RU" sz="1100" b="1" dirty="0">
                <a:solidFill>
                  <a:srgbClr val="0070C0"/>
                </a:solidFill>
              </a:rPr>
              <a:t>ООО «СКТБ </a:t>
            </a:r>
            <a:r>
              <a:rPr lang="ru-RU" sz="1100" b="1" dirty="0" err="1">
                <a:solidFill>
                  <a:srgbClr val="0070C0"/>
                </a:solidFill>
              </a:rPr>
              <a:t>ЭлПА</a:t>
            </a:r>
            <a:r>
              <a:rPr lang="ru-RU" sz="1100" b="1" dirty="0">
                <a:solidFill>
                  <a:srgbClr val="0070C0"/>
                </a:solidFill>
              </a:rPr>
              <a:t>»</a:t>
            </a:r>
            <a:r>
              <a:rPr lang="ru-RU" sz="1100" dirty="0">
                <a:solidFill>
                  <a:srgbClr val="0070C0"/>
                </a:solidFill>
              </a:rPr>
              <a:t> - Российское предприятие, ведущее разработки и производящее на своей комплектации кварцевые резонаторы-сенсоры и датчики, предназначенные для преобразования с высокой точностью физических параметров (температура, давление, ускорение, влажность, приращение массы, вес) в частотный, а также цифровой электрический сигналы. Качество и возможности этих сенсоров и датчиков не уступают зарубежным аналогам.</a:t>
            </a:r>
            <a:br>
              <a:rPr lang="ru-RU" sz="800" b="1" dirty="0">
                <a:solidFill>
                  <a:srgbClr val="0070C0"/>
                </a:solidFill>
              </a:rPr>
            </a:br>
            <a:endParaRPr lang="ru-RU" sz="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" y="682262"/>
            <a:ext cx="4443986" cy="2499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1" y="4894124"/>
            <a:ext cx="1029116" cy="1372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79" y="5047098"/>
            <a:ext cx="1029116" cy="1372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0723" y="4622491"/>
            <a:ext cx="1828800" cy="137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" y="5047097"/>
            <a:ext cx="1029116" cy="13724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07" y="5047097"/>
            <a:ext cx="1029116" cy="13724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68" y="5047097"/>
            <a:ext cx="1029116" cy="13724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90579" y="386222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Наш сайт:</a:t>
            </a:r>
          </a:p>
          <a:p>
            <a:pPr algn="ctr"/>
            <a:r>
              <a:rPr lang="en-US"/>
              <a:t>http://sktbelpa.ru/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48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793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Wingdings 2</vt:lpstr>
      <vt:lpstr>Техническая</vt:lpstr>
      <vt:lpstr>Преобразователи Давления СКВАЖиННЫЕ ПДС с кварцевым чувствительным элементом</vt:lpstr>
      <vt:lpstr>Преобразователь ПДС (модель 50)</vt:lpstr>
      <vt:lpstr>Основные модели преобразователей ПДС</vt:lpstr>
      <vt:lpstr>Динамика. Сравнительные характеристики с Qartzdyne</vt:lpstr>
      <vt:lpstr>Динамика. Сравнительные характеристики с Qartzdyne</vt:lpstr>
      <vt:lpstr>Динамика. Сравнительные характеристики с QartzDyne</vt:lpstr>
      <vt:lpstr>О нас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galaktionov</dc:creator>
  <cp:lastModifiedBy>Administrator</cp:lastModifiedBy>
  <cp:revision>444</cp:revision>
  <cp:lastPrinted>2022-03-21T11:01:04Z</cp:lastPrinted>
  <dcterms:created xsi:type="dcterms:W3CDTF">2015-01-13T10:27:38Z</dcterms:created>
  <dcterms:modified xsi:type="dcterms:W3CDTF">2022-03-28T15:47:49Z</dcterms:modified>
</cp:coreProperties>
</file>